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3"/>
  </p:notesMasterIdLst>
  <p:handoutMasterIdLst>
    <p:handoutMasterId r:id="rId14"/>
  </p:handoutMasterIdLst>
  <p:sldIdLst>
    <p:sldId id="276" r:id="rId2"/>
    <p:sldId id="259" r:id="rId3"/>
    <p:sldId id="263" r:id="rId4"/>
    <p:sldId id="267" r:id="rId5"/>
    <p:sldId id="271" r:id="rId6"/>
    <p:sldId id="277" r:id="rId7"/>
    <p:sldId id="279" r:id="rId8"/>
    <p:sldId id="273" r:id="rId9"/>
    <p:sldId id="266" r:id="rId10"/>
    <p:sldId id="278" r:id="rId11"/>
    <p:sldId id="274" r:id="rId12"/>
  </p:sldIdLst>
  <p:sldSz cx="12192000" cy="6858000"/>
  <p:notesSz cx="6858000" cy="9144000"/>
  <p:defaultTextStyle>
    <a:defPPr rtl="0">
      <a:defRPr lang="sk-S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9FA7"/>
    <a:srgbClr val="07151F"/>
    <a:srgbClr val="4590B8"/>
    <a:srgbClr val="969696"/>
    <a:srgbClr val="6C7781"/>
    <a:srgbClr val="00B05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redný štýl 2 - zvýrazneni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18" autoAdjust="0"/>
    <p:restoredTop sz="94648" autoAdjust="0"/>
  </p:normalViewPr>
  <p:slideViewPr>
    <p:cSldViewPr snapToGrid="0">
      <p:cViewPr>
        <p:scale>
          <a:sx n="66" d="100"/>
          <a:sy n="66" d="100"/>
        </p:scale>
        <p:origin x="432" y="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96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6750AC01-D39D-4F3A-9DC8-2A211EE986A2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sk-SK" sz="2500" noProof="0" dirty="0"/>
            <a:t>Ciele práce</a:t>
          </a:r>
        </a:p>
      </dgm:t>
    </dgm:pt>
    <dgm:pt modelId="{720680DC-AAA4-4434-A582-60EBCC5BA355}" type="parTrans" cxnId="{0B5DAE5F-BCDC-4BF7-A6E7-CF856886A64D}">
      <dgm:prSet/>
      <dgm:spPr/>
      <dgm:t>
        <a:bodyPr rtlCol="0"/>
        <a:lstStyle/>
        <a:p>
          <a:pPr rtl="0"/>
          <a:endParaRPr lang="sk-SK" noProof="0" dirty="0"/>
        </a:p>
      </dgm:t>
    </dgm:pt>
    <dgm:pt modelId="{CA077D98-8478-47EA-B6A9-99ACE60C64D4}" type="sibTrans" cxnId="{0B5DAE5F-BCDC-4BF7-A6E7-CF856886A64D}">
      <dgm:prSet/>
      <dgm:spPr/>
      <dgm:t>
        <a:bodyPr rtlCol="0"/>
        <a:lstStyle/>
        <a:p>
          <a:pPr rtl="0"/>
          <a:endParaRPr lang="sk-SK" noProof="0" dirty="0"/>
        </a:p>
      </dgm:t>
    </dgm:pt>
    <dgm:pt modelId="{0BEF68B8-1228-47BB-83B5-7B9CD1E3F84E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sk-SK" sz="2500" noProof="0" dirty="0"/>
            <a:t>Produkt</a:t>
          </a:r>
        </a:p>
      </dgm:t>
    </dgm:pt>
    <dgm:pt modelId="{ED3A4BC2-B75A-4952-A38B-A42B5995DF05}" type="parTrans" cxnId="{EDEF4F82-1237-4639-A0F7-385C1897CE66}">
      <dgm:prSet/>
      <dgm:spPr/>
      <dgm:t>
        <a:bodyPr rtlCol="0"/>
        <a:lstStyle/>
        <a:p>
          <a:pPr rtl="0"/>
          <a:endParaRPr lang="sk-SK" noProof="0" dirty="0"/>
        </a:p>
      </dgm:t>
    </dgm:pt>
    <dgm:pt modelId="{FD949706-EDCC-4ADC-8EDF-8EDA49C92325}" type="sibTrans" cxnId="{EDEF4F82-1237-4639-A0F7-385C1897CE66}">
      <dgm:prSet/>
      <dgm:spPr/>
      <dgm:t>
        <a:bodyPr rtlCol="0"/>
        <a:lstStyle/>
        <a:p>
          <a:pPr rtl="0"/>
          <a:endParaRPr lang="sk-SK" noProof="0" dirty="0"/>
        </a:p>
      </dgm:t>
    </dgm:pt>
    <dgm:pt modelId="{5605D28D-2CE6-4513-8566-952984E21E14}">
      <dgm:prSet phldrT="[Text]" custT="1"/>
      <dgm:spPr/>
      <dgm:t>
        <a:bodyPr rtlCol="0"/>
        <a:lstStyle/>
        <a:p>
          <a:pPr rtl="0">
            <a:lnSpc>
              <a:spcPct val="100000"/>
            </a:lnSpc>
          </a:pPr>
          <a:r>
            <a:rPr lang="pl-PL" sz="2500" dirty="0"/>
            <a:t>Cieľová skupina</a:t>
          </a:r>
          <a:endParaRPr lang="sk-SK" sz="2500" noProof="0" dirty="0"/>
        </a:p>
      </dgm:t>
    </dgm:pt>
    <dgm:pt modelId="{EB15AB98-362B-4E70-A3DA-995FC3E8BA79}" type="parTrans" cxnId="{FAF3F884-F0CF-440F-8CB1-B7648AB1B138}">
      <dgm:prSet/>
      <dgm:spPr/>
      <dgm:t>
        <a:bodyPr rtlCol="0"/>
        <a:lstStyle/>
        <a:p>
          <a:pPr rtl="0"/>
          <a:endParaRPr lang="sk-SK" noProof="0" dirty="0"/>
        </a:p>
      </dgm:t>
    </dgm:pt>
    <dgm:pt modelId="{823D1971-2C4D-4EC5-A874-2F463DE37109}" type="sibTrans" cxnId="{FAF3F884-F0CF-440F-8CB1-B7648AB1B138}">
      <dgm:prSet/>
      <dgm:spPr/>
      <dgm:t>
        <a:bodyPr rtlCol="0"/>
        <a:lstStyle/>
        <a:p>
          <a:pPr rtl="0"/>
          <a:endParaRPr lang="sk-SK" noProof="0" dirty="0"/>
        </a:p>
      </dgm:t>
    </dgm:pt>
    <dgm:pt modelId="{482919BB-4633-4B35-BE3F-CBE4A93E17CF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sk-SK" sz="2500" noProof="0" dirty="0">
              <a:latin typeface="+mj-lt"/>
            </a:rPr>
            <a:t>Úvod do 5G sietí</a:t>
          </a:r>
        </a:p>
      </dgm:t>
    </dgm:pt>
    <dgm:pt modelId="{2F6785B9-322D-48ED-B0F3-0F015080F959}" type="parTrans" cxnId="{488C5FD8-CFB4-43F2-9F0A-53AF560C7A9E}">
      <dgm:prSet/>
      <dgm:spPr/>
      <dgm:t>
        <a:bodyPr/>
        <a:lstStyle/>
        <a:p>
          <a:endParaRPr lang="sk-SK"/>
        </a:p>
      </dgm:t>
    </dgm:pt>
    <dgm:pt modelId="{55D5061C-8220-48C2-8866-246700FCA3AB}" type="sibTrans" cxnId="{488C5FD8-CFB4-43F2-9F0A-53AF560C7A9E}">
      <dgm:prSet/>
      <dgm:spPr/>
      <dgm:t>
        <a:bodyPr/>
        <a:lstStyle/>
        <a:p>
          <a:endParaRPr lang="sk-SK"/>
        </a:p>
      </dgm:t>
    </dgm:pt>
    <dgm:pt modelId="{AAF05EED-14D9-435E-84D4-61ED8D724F48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sk-SK" sz="2500" noProof="0" dirty="0"/>
            <a:t>5G sieť na Slovensku</a:t>
          </a:r>
          <a:endParaRPr lang="sk-SK" sz="2500" noProof="0" dirty="0">
            <a:latin typeface="+mj-lt"/>
          </a:endParaRPr>
        </a:p>
      </dgm:t>
    </dgm:pt>
    <dgm:pt modelId="{A4B4E304-879B-4A4D-AD53-E5E3C822A223}" type="parTrans" cxnId="{87921C7E-B405-4324-A861-F94B28CDF5D9}">
      <dgm:prSet/>
      <dgm:spPr/>
      <dgm:t>
        <a:bodyPr/>
        <a:lstStyle/>
        <a:p>
          <a:endParaRPr lang="sk-SK"/>
        </a:p>
      </dgm:t>
    </dgm:pt>
    <dgm:pt modelId="{61DD23ED-3FE5-4859-B15C-A3E73973ACC6}" type="sibTrans" cxnId="{87921C7E-B405-4324-A861-F94B28CDF5D9}">
      <dgm:prSet/>
      <dgm:spPr/>
      <dgm:t>
        <a:bodyPr/>
        <a:lstStyle/>
        <a:p>
          <a:endParaRPr lang="sk-SK"/>
        </a:p>
      </dgm:t>
    </dgm:pt>
    <dgm:pt modelId="{781FB578-8D58-4B04-9343-DFDA73C37431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sk-SK" sz="2500" noProof="0" dirty="0"/>
            <a:t>5G bezpečnosť</a:t>
          </a:r>
        </a:p>
      </dgm:t>
    </dgm:pt>
    <dgm:pt modelId="{767DB1CB-FBE3-4CA3-9299-E9FB44850778}" type="parTrans" cxnId="{B63D45A3-4A2A-4FF8-A452-153667032B73}">
      <dgm:prSet/>
      <dgm:spPr/>
      <dgm:t>
        <a:bodyPr/>
        <a:lstStyle/>
        <a:p>
          <a:endParaRPr lang="sk-SK"/>
        </a:p>
      </dgm:t>
    </dgm:pt>
    <dgm:pt modelId="{BC946A8C-ACFE-4D6A-BE8D-69A7149AB71F}" type="sibTrans" cxnId="{B63D45A3-4A2A-4FF8-A452-153667032B73}">
      <dgm:prSet/>
      <dgm:spPr/>
      <dgm:t>
        <a:bodyPr/>
        <a:lstStyle/>
        <a:p>
          <a:endParaRPr lang="sk-SK"/>
        </a:p>
      </dgm:t>
    </dgm:pt>
    <dgm:pt modelId="{9FBAA5F4-9E39-44A9-9D03-17A890BBE55E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sk-SK" sz="2500" noProof="0" dirty="0"/>
            <a:t>Záver</a:t>
          </a:r>
        </a:p>
      </dgm:t>
    </dgm:pt>
    <dgm:pt modelId="{93C3EDC7-FB87-44EB-A725-B0ADF24F991D}" type="parTrans" cxnId="{2AD87B49-6C5B-4594-84F0-1758AA7193B6}">
      <dgm:prSet/>
      <dgm:spPr/>
      <dgm:t>
        <a:bodyPr/>
        <a:lstStyle/>
        <a:p>
          <a:endParaRPr lang="sk-SK"/>
        </a:p>
      </dgm:t>
    </dgm:pt>
    <dgm:pt modelId="{FCF793AB-DF73-4768-B27E-CE27281200AE}" type="sibTrans" cxnId="{2AD87B49-6C5B-4594-84F0-1758AA7193B6}">
      <dgm:prSet/>
      <dgm:spPr/>
      <dgm:t>
        <a:bodyPr/>
        <a:lstStyle/>
        <a:p>
          <a:endParaRPr lang="sk-SK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7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7"/>
      <dgm:spPr/>
    </dgm:pt>
    <dgm:pt modelId="{429CABD1-4116-474B-81BF-735E2CA9DD00}" type="pres">
      <dgm:prSet presAssocID="{7E5AA53B-3EEE-4DE4-BB81-9044890C2946}" presName="dstNode" presStyleLbl="node1" presStyleIdx="0" presStyleCnt="7"/>
      <dgm:spPr/>
    </dgm:pt>
    <dgm:pt modelId="{58319267-C71E-43C9-94E1-827D0616C7A7}" type="pres">
      <dgm:prSet presAssocID="{6750AC01-D39D-4F3A-9DC8-2A211EE986A2}" presName="text_1" presStyleLbl="node1" presStyleIdx="0" presStyleCnt="7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7"/>
      <dgm:spPr/>
    </dgm:pt>
    <dgm:pt modelId="{95DE6538-27BD-44AF-A1A8-CA8F6B10FDD2}" type="pres">
      <dgm:prSet presAssocID="{0BEF68B8-1228-47BB-83B5-7B9CD1E3F84E}" presName="text_2" presStyleLbl="node1" presStyleIdx="1" presStyleCnt="7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7"/>
      <dgm:spPr/>
    </dgm:pt>
    <dgm:pt modelId="{E131CE4A-9776-44F4-BC03-867682E21374}" type="pres">
      <dgm:prSet presAssocID="{5605D28D-2CE6-4513-8566-952984E21E14}" presName="text_3" presStyleLbl="node1" presStyleIdx="2" presStyleCnt="7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7"/>
      <dgm:spPr/>
    </dgm:pt>
    <dgm:pt modelId="{B9DC3FC3-C49C-40F3-AD42-13F0737669FE}" type="pres">
      <dgm:prSet presAssocID="{482919BB-4633-4B35-BE3F-CBE4A93E17CF}" presName="text_4" presStyleLbl="node1" presStyleIdx="3" presStyleCnt="7">
        <dgm:presLayoutVars>
          <dgm:bulletEnabled val="1"/>
        </dgm:presLayoutVars>
      </dgm:prSet>
      <dgm:spPr/>
    </dgm:pt>
    <dgm:pt modelId="{D033D0D6-36A0-434D-B87D-B123D324BB3A}" type="pres">
      <dgm:prSet presAssocID="{482919BB-4633-4B35-BE3F-CBE4A93E17CF}" presName="accent_4" presStyleCnt="0"/>
      <dgm:spPr/>
    </dgm:pt>
    <dgm:pt modelId="{B1B21CC5-294A-482B-9607-DD794D4D456E}" type="pres">
      <dgm:prSet presAssocID="{482919BB-4633-4B35-BE3F-CBE4A93E17CF}" presName="accentRepeatNode" presStyleLbl="solidFgAcc1" presStyleIdx="3" presStyleCnt="7"/>
      <dgm:spPr/>
    </dgm:pt>
    <dgm:pt modelId="{0626C932-F39D-4327-AEBC-418A0ED908C8}" type="pres">
      <dgm:prSet presAssocID="{AAF05EED-14D9-435E-84D4-61ED8D724F48}" presName="text_5" presStyleLbl="node1" presStyleIdx="4" presStyleCnt="7">
        <dgm:presLayoutVars>
          <dgm:bulletEnabled val="1"/>
        </dgm:presLayoutVars>
      </dgm:prSet>
      <dgm:spPr/>
    </dgm:pt>
    <dgm:pt modelId="{768340A7-ADEB-4629-B48C-A12EA84C6C0F}" type="pres">
      <dgm:prSet presAssocID="{AAF05EED-14D9-435E-84D4-61ED8D724F48}" presName="accent_5" presStyleCnt="0"/>
      <dgm:spPr/>
    </dgm:pt>
    <dgm:pt modelId="{44AE5485-B1EE-42E9-8E86-8A6F41300814}" type="pres">
      <dgm:prSet presAssocID="{AAF05EED-14D9-435E-84D4-61ED8D724F48}" presName="accentRepeatNode" presStyleLbl="solidFgAcc1" presStyleIdx="4" presStyleCnt="7"/>
      <dgm:spPr/>
    </dgm:pt>
    <dgm:pt modelId="{48493DC0-41AC-49AE-87EB-66AE67711E03}" type="pres">
      <dgm:prSet presAssocID="{781FB578-8D58-4B04-9343-DFDA73C37431}" presName="text_6" presStyleLbl="node1" presStyleIdx="5" presStyleCnt="7">
        <dgm:presLayoutVars>
          <dgm:bulletEnabled val="1"/>
        </dgm:presLayoutVars>
      </dgm:prSet>
      <dgm:spPr/>
    </dgm:pt>
    <dgm:pt modelId="{30EEAB0B-25D5-4361-98B8-2AB96E8C6033}" type="pres">
      <dgm:prSet presAssocID="{781FB578-8D58-4B04-9343-DFDA73C37431}" presName="accent_6" presStyleCnt="0"/>
      <dgm:spPr/>
    </dgm:pt>
    <dgm:pt modelId="{8D287914-D619-4D6C-A001-4AF16F36AF14}" type="pres">
      <dgm:prSet presAssocID="{781FB578-8D58-4B04-9343-DFDA73C37431}" presName="accentRepeatNode" presStyleLbl="solidFgAcc1" presStyleIdx="5" presStyleCnt="7"/>
      <dgm:spPr/>
    </dgm:pt>
    <dgm:pt modelId="{B5C2D5CD-81D8-4BCA-99B1-A34C6345C2D3}" type="pres">
      <dgm:prSet presAssocID="{9FBAA5F4-9E39-44A9-9D03-17A890BBE55E}" presName="text_7" presStyleLbl="node1" presStyleIdx="6" presStyleCnt="7">
        <dgm:presLayoutVars>
          <dgm:bulletEnabled val="1"/>
        </dgm:presLayoutVars>
      </dgm:prSet>
      <dgm:spPr/>
    </dgm:pt>
    <dgm:pt modelId="{E6FFD09A-2592-4E0A-89B6-D5CA8CBE5883}" type="pres">
      <dgm:prSet presAssocID="{9FBAA5F4-9E39-44A9-9D03-17A890BBE55E}" presName="accent_7" presStyleCnt="0"/>
      <dgm:spPr/>
    </dgm:pt>
    <dgm:pt modelId="{9C252E4C-00B7-405F-8059-C0C609D2ED18}" type="pres">
      <dgm:prSet presAssocID="{9FBAA5F4-9E39-44A9-9D03-17A890BBE55E}" presName="accentRepeatNode" presStyleLbl="solidFgAcc1" presStyleIdx="6" presStyleCnt="7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AD87B49-6C5B-4594-84F0-1758AA7193B6}" srcId="{7E5AA53B-3EEE-4DE4-BB81-9044890C2946}" destId="{9FBAA5F4-9E39-44A9-9D03-17A890BBE55E}" srcOrd="6" destOrd="0" parTransId="{93C3EDC7-FB87-44EB-A725-B0ADF24F991D}" sibTransId="{FCF793AB-DF73-4768-B27E-CE27281200AE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00BF0156-1024-46AB-9DA5-5798735C0F37}" type="presOf" srcId="{9FBAA5F4-9E39-44A9-9D03-17A890BBE55E}" destId="{B5C2D5CD-81D8-4BCA-99B1-A34C6345C2D3}" srcOrd="0" destOrd="0" presId="urn:microsoft.com/office/officeart/2008/layout/VerticalCurvedList"/>
    <dgm:cxn modelId="{53BF0476-C1DE-4F82-A9DD-88E44153D6EC}" type="presOf" srcId="{781FB578-8D58-4B04-9343-DFDA73C37431}" destId="{48493DC0-41AC-49AE-87EB-66AE67711E03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87921C7E-B405-4324-A861-F94B28CDF5D9}" srcId="{7E5AA53B-3EEE-4DE4-BB81-9044890C2946}" destId="{AAF05EED-14D9-435E-84D4-61ED8D724F48}" srcOrd="4" destOrd="0" parTransId="{A4B4E304-879B-4A4D-AD53-E5E3C822A223}" sibTransId="{61DD23ED-3FE5-4859-B15C-A3E73973ACC6}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9C80438C-3F72-4148-8EA6-F94117515359}" type="presOf" srcId="{AAF05EED-14D9-435E-84D4-61ED8D724F48}" destId="{0626C932-F39D-4327-AEBC-418A0ED908C8}" srcOrd="0" destOrd="0" presId="urn:microsoft.com/office/officeart/2008/layout/VerticalCurvedList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B63D45A3-4A2A-4FF8-A452-153667032B73}" srcId="{7E5AA53B-3EEE-4DE4-BB81-9044890C2946}" destId="{781FB578-8D58-4B04-9343-DFDA73C37431}" srcOrd="5" destOrd="0" parTransId="{767DB1CB-FBE3-4CA3-9299-E9FB44850778}" sibTransId="{BC946A8C-ACFE-4D6A-BE8D-69A7149AB71F}"/>
    <dgm:cxn modelId="{488C5FD8-CFB4-43F2-9F0A-53AF560C7A9E}" srcId="{7E5AA53B-3EEE-4DE4-BB81-9044890C2946}" destId="{482919BB-4633-4B35-BE3F-CBE4A93E17CF}" srcOrd="3" destOrd="0" parTransId="{2F6785B9-322D-48ED-B0F3-0F015080F959}" sibTransId="{55D5061C-8220-48C2-8866-246700FCA3AB}"/>
    <dgm:cxn modelId="{786B8DE1-442F-49D0-BE91-5FE3BD73EE3E}" type="presOf" srcId="{482919BB-4633-4B35-BE3F-CBE4A93E17CF}" destId="{B9DC3FC3-C49C-40F3-AD42-13F0737669FE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  <dgm:cxn modelId="{B5D0AECF-58D1-4FB4-9AFF-A34EEAE3088C}" type="presParOf" srcId="{90561C55-3C6E-4D53-85E1-2C50BCDDA392}" destId="{B9DC3FC3-C49C-40F3-AD42-13F0737669FE}" srcOrd="7" destOrd="0" presId="urn:microsoft.com/office/officeart/2008/layout/VerticalCurvedList"/>
    <dgm:cxn modelId="{1D74B176-51EB-4D7E-9445-6D0053948133}" type="presParOf" srcId="{90561C55-3C6E-4D53-85E1-2C50BCDDA392}" destId="{D033D0D6-36A0-434D-B87D-B123D324BB3A}" srcOrd="8" destOrd="0" presId="urn:microsoft.com/office/officeart/2008/layout/VerticalCurvedList"/>
    <dgm:cxn modelId="{FCB36CBB-C55D-45A6-A5B3-39720DB68AAB}" type="presParOf" srcId="{D033D0D6-36A0-434D-B87D-B123D324BB3A}" destId="{B1B21CC5-294A-482B-9607-DD794D4D456E}" srcOrd="0" destOrd="0" presId="urn:microsoft.com/office/officeart/2008/layout/VerticalCurvedList"/>
    <dgm:cxn modelId="{7C51CD32-BDBD-445B-A3D6-E5AF6689505A}" type="presParOf" srcId="{90561C55-3C6E-4D53-85E1-2C50BCDDA392}" destId="{0626C932-F39D-4327-AEBC-418A0ED908C8}" srcOrd="9" destOrd="0" presId="urn:microsoft.com/office/officeart/2008/layout/VerticalCurvedList"/>
    <dgm:cxn modelId="{4AB2285A-7739-405B-8FFE-45F9B389A290}" type="presParOf" srcId="{90561C55-3C6E-4D53-85E1-2C50BCDDA392}" destId="{768340A7-ADEB-4629-B48C-A12EA84C6C0F}" srcOrd="10" destOrd="0" presId="urn:microsoft.com/office/officeart/2008/layout/VerticalCurvedList"/>
    <dgm:cxn modelId="{08D8EDF9-106B-4D74-83BC-9C4AC73519C3}" type="presParOf" srcId="{768340A7-ADEB-4629-B48C-A12EA84C6C0F}" destId="{44AE5485-B1EE-42E9-8E86-8A6F41300814}" srcOrd="0" destOrd="0" presId="urn:microsoft.com/office/officeart/2008/layout/VerticalCurvedList"/>
    <dgm:cxn modelId="{42504354-C42C-43F5-8773-17768E063FDC}" type="presParOf" srcId="{90561C55-3C6E-4D53-85E1-2C50BCDDA392}" destId="{48493DC0-41AC-49AE-87EB-66AE67711E03}" srcOrd="11" destOrd="0" presId="urn:microsoft.com/office/officeart/2008/layout/VerticalCurvedList"/>
    <dgm:cxn modelId="{E2CA782C-266E-41E1-903C-5577FE52C366}" type="presParOf" srcId="{90561C55-3C6E-4D53-85E1-2C50BCDDA392}" destId="{30EEAB0B-25D5-4361-98B8-2AB96E8C6033}" srcOrd="12" destOrd="0" presId="urn:microsoft.com/office/officeart/2008/layout/VerticalCurvedList"/>
    <dgm:cxn modelId="{DCE8B29D-4B4A-456F-BCBD-ECAA018EBCDD}" type="presParOf" srcId="{30EEAB0B-25D5-4361-98B8-2AB96E8C6033}" destId="{8D287914-D619-4D6C-A001-4AF16F36AF14}" srcOrd="0" destOrd="0" presId="urn:microsoft.com/office/officeart/2008/layout/VerticalCurvedList"/>
    <dgm:cxn modelId="{75F6BB23-A841-4276-8AAB-9FDE1C7C1B32}" type="presParOf" srcId="{90561C55-3C6E-4D53-85E1-2C50BCDDA392}" destId="{B5C2D5CD-81D8-4BCA-99B1-A34C6345C2D3}" srcOrd="13" destOrd="0" presId="urn:microsoft.com/office/officeart/2008/layout/VerticalCurvedList"/>
    <dgm:cxn modelId="{3C3FE87A-9CFF-4AF8-9B34-CF934AF1109A}" type="presParOf" srcId="{90561C55-3C6E-4D53-85E1-2C50BCDDA392}" destId="{E6FFD09A-2592-4E0A-89B6-D5CA8CBE5883}" srcOrd="14" destOrd="0" presId="urn:microsoft.com/office/officeart/2008/layout/VerticalCurvedList"/>
    <dgm:cxn modelId="{D347E74C-9412-4894-9767-49E8FBFF8556}" type="presParOf" srcId="{E6FFD09A-2592-4E0A-89B6-D5CA8CBE5883}" destId="{9C252E4C-00B7-405F-8059-C0C609D2ED1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914095" y="-753267"/>
          <a:ext cx="5854599" cy="5854599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305016" y="197663"/>
          <a:ext cx="6715165" cy="39515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365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500" kern="1200" noProof="0" dirty="0"/>
            <a:t>Ciele práce</a:t>
          </a:r>
        </a:p>
      </dsp:txBody>
      <dsp:txXfrm>
        <a:off x="305016" y="197663"/>
        <a:ext cx="6715165" cy="395152"/>
      </dsp:txXfrm>
    </dsp:sp>
    <dsp:sp modelId="{07CB3071-D555-47DA-A36A-69EB91531FD8}">
      <dsp:nvSpPr>
        <dsp:cNvPr id="0" name=""/>
        <dsp:cNvSpPr/>
      </dsp:nvSpPr>
      <dsp:spPr>
        <a:xfrm>
          <a:off x="58046" y="148269"/>
          <a:ext cx="493940" cy="49394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662862" y="790739"/>
          <a:ext cx="6357319" cy="39515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365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500" kern="1200" noProof="0" dirty="0"/>
            <a:t>Produkt</a:t>
          </a:r>
        </a:p>
      </dsp:txBody>
      <dsp:txXfrm>
        <a:off x="662862" y="790739"/>
        <a:ext cx="6357319" cy="395152"/>
      </dsp:txXfrm>
    </dsp:sp>
    <dsp:sp modelId="{3F8116AC-FAC3-4E95-9865-93CCFEB191B9}">
      <dsp:nvSpPr>
        <dsp:cNvPr id="0" name=""/>
        <dsp:cNvSpPr/>
      </dsp:nvSpPr>
      <dsp:spPr>
        <a:xfrm>
          <a:off x="415892" y="741345"/>
          <a:ext cx="493940" cy="49394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858960" y="1383380"/>
          <a:ext cx="6161222" cy="39515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3652" tIns="63500" rIns="63500" bIns="63500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500" kern="1200" dirty="0"/>
            <a:t>Cieľová skupina</a:t>
          </a:r>
          <a:endParaRPr lang="sk-SK" sz="2500" kern="1200" noProof="0" dirty="0"/>
        </a:p>
      </dsp:txBody>
      <dsp:txXfrm>
        <a:off x="858960" y="1383380"/>
        <a:ext cx="6161222" cy="395152"/>
      </dsp:txXfrm>
    </dsp:sp>
    <dsp:sp modelId="{A965097E-32F1-4AB8-8C4E-2814A7596B2F}">
      <dsp:nvSpPr>
        <dsp:cNvPr id="0" name=""/>
        <dsp:cNvSpPr/>
      </dsp:nvSpPr>
      <dsp:spPr>
        <a:xfrm>
          <a:off x="611990" y="1333986"/>
          <a:ext cx="493940" cy="49394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DC3FC3-C49C-40F3-AD42-13F0737669FE}">
      <dsp:nvSpPr>
        <dsp:cNvPr id="0" name=""/>
        <dsp:cNvSpPr/>
      </dsp:nvSpPr>
      <dsp:spPr>
        <a:xfrm>
          <a:off x="921572" y="1976456"/>
          <a:ext cx="6098609" cy="39515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365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500" kern="1200" noProof="0" dirty="0">
              <a:latin typeface="+mj-lt"/>
            </a:rPr>
            <a:t>Úvod do 5G sietí</a:t>
          </a:r>
        </a:p>
      </dsp:txBody>
      <dsp:txXfrm>
        <a:off x="921572" y="1976456"/>
        <a:ext cx="6098609" cy="395152"/>
      </dsp:txXfrm>
    </dsp:sp>
    <dsp:sp modelId="{B1B21CC5-294A-482B-9607-DD794D4D456E}">
      <dsp:nvSpPr>
        <dsp:cNvPr id="0" name=""/>
        <dsp:cNvSpPr/>
      </dsp:nvSpPr>
      <dsp:spPr>
        <a:xfrm>
          <a:off x="674602" y="1927062"/>
          <a:ext cx="493940" cy="49394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26C932-F39D-4327-AEBC-418A0ED908C8}">
      <dsp:nvSpPr>
        <dsp:cNvPr id="0" name=""/>
        <dsp:cNvSpPr/>
      </dsp:nvSpPr>
      <dsp:spPr>
        <a:xfrm>
          <a:off x="858960" y="2569532"/>
          <a:ext cx="6161222" cy="39515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365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500" kern="1200" noProof="0" dirty="0"/>
            <a:t>5G sieť na Slovensku</a:t>
          </a:r>
          <a:endParaRPr lang="sk-SK" sz="2500" kern="1200" noProof="0" dirty="0">
            <a:latin typeface="+mj-lt"/>
          </a:endParaRPr>
        </a:p>
      </dsp:txBody>
      <dsp:txXfrm>
        <a:off x="858960" y="2569532"/>
        <a:ext cx="6161222" cy="395152"/>
      </dsp:txXfrm>
    </dsp:sp>
    <dsp:sp modelId="{44AE5485-B1EE-42E9-8E86-8A6F41300814}">
      <dsp:nvSpPr>
        <dsp:cNvPr id="0" name=""/>
        <dsp:cNvSpPr/>
      </dsp:nvSpPr>
      <dsp:spPr>
        <a:xfrm>
          <a:off x="611990" y="2520138"/>
          <a:ext cx="493940" cy="49394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493DC0-41AC-49AE-87EB-66AE67711E03}">
      <dsp:nvSpPr>
        <dsp:cNvPr id="0" name=""/>
        <dsp:cNvSpPr/>
      </dsp:nvSpPr>
      <dsp:spPr>
        <a:xfrm>
          <a:off x="662862" y="3162173"/>
          <a:ext cx="6357319" cy="39515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365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500" kern="1200" noProof="0" dirty="0"/>
            <a:t>5G bezpečnosť</a:t>
          </a:r>
        </a:p>
      </dsp:txBody>
      <dsp:txXfrm>
        <a:off x="662862" y="3162173"/>
        <a:ext cx="6357319" cy="395152"/>
      </dsp:txXfrm>
    </dsp:sp>
    <dsp:sp modelId="{8D287914-D619-4D6C-A001-4AF16F36AF14}">
      <dsp:nvSpPr>
        <dsp:cNvPr id="0" name=""/>
        <dsp:cNvSpPr/>
      </dsp:nvSpPr>
      <dsp:spPr>
        <a:xfrm>
          <a:off x="415892" y="3112779"/>
          <a:ext cx="493940" cy="49394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C2D5CD-81D8-4BCA-99B1-A34C6345C2D3}">
      <dsp:nvSpPr>
        <dsp:cNvPr id="0" name=""/>
        <dsp:cNvSpPr/>
      </dsp:nvSpPr>
      <dsp:spPr>
        <a:xfrm>
          <a:off x="305016" y="3755249"/>
          <a:ext cx="6715165" cy="39515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3652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500" kern="1200" noProof="0" dirty="0"/>
            <a:t>Záver</a:t>
          </a:r>
        </a:p>
      </dsp:txBody>
      <dsp:txXfrm>
        <a:off x="305016" y="3755249"/>
        <a:ext cx="6715165" cy="395152"/>
      </dsp:txXfrm>
    </dsp:sp>
    <dsp:sp modelId="{9C252E4C-00B7-405F-8059-C0C609D2ED18}">
      <dsp:nvSpPr>
        <dsp:cNvPr id="0" name=""/>
        <dsp:cNvSpPr/>
      </dsp:nvSpPr>
      <dsp:spPr>
        <a:xfrm>
          <a:off x="58046" y="3705855"/>
          <a:ext cx="493940" cy="49394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hlavičky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/>
          </a:p>
        </p:txBody>
      </p:sp>
      <p:sp>
        <p:nvSpPr>
          <p:cNvPr id="3" name="Zástupný symbol dátumu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AD560E-C07C-40A0-A242-6F10A89AC605}" type="datetime1">
              <a:rPr lang="sk-SK" smtClean="0"/>
              <a:t>26. 5. 2024</a:t>
            </a:fld>
            <a:endParaRPr lang="sk-SK"/>
          </a:p>
        </p:txBody>
      </p:sp>
      <p:sp>
        <p:nvSpPr>
          <p:cNvPr id="4" name="Zástupný symbol päty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/>
          </a:p>
        </p:txBody>
      </p:sp>
      <p:sp>
        <p:nvSpPr>
          <p:cNvPr id="5" name="Zástupný symbol čísla snímky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eg>
</file>

<file path=ppt/media/image12.jpeg>
</file>

<file path=ppt/media/image2.jpe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hlavičk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 noProof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CACAEC0-6B8D-42DF-B0AF-02EC948110C9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4" name="Zástupný symbol obrázka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sk-SK" noProof="0"/>
          </a:p>
        </p:txBody>
      </p:sp>
      <p:sp>
        <p:nvSpPr>
          <p:cNvPr id="5" name="Zástupný symbol poznámo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 noProof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sk-SK" noProof="0" smtClean="0"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a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oznámok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k-SK"/>
          </a:p>
        </p:txBody>
      </p:sp>
      <p:sp>
        <p:nvSpPr>
          <p:cNvPr id="4" name="Zástupný symbol čísla snímk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sk-SK" smtClean="0"/>
              <a:t>2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ĺžni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sk-SK" noProof="0"/>
              <a:t>Kliknite sem a upravte štýl predlohy podnadpisov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E500869-6189-4A21-B595-9D540C586B36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ĺžni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Nadpis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objekt pre zvislý tex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sk-SK" noProof="0"/>
              <a:t>Upraviť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50B709-E48D-4D68-844C-C6F87E0B6D5D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ĺžni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Zvislý nadpis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objekt pre zvislý text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sk-SK" noProof="0"/>
              <a:t>Upraviť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C2F3DE2-4534-4205-996F-18104DBF99F1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 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ĺžni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sk-SK" noProof="0"/>
              <a:t>Upraviť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09D144-C732-4EAA-B545-B5CA7F29EB15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ĺžni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 noProof="0"/>
              <a:t>Upraviť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2EC7F4A-8344-4F72-B3E8-8A0AA48052FF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typy obsa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ĺžni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sk-SK" noProof="0"/>
              <a:t>Upraviť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sk-SK" noProof="0"/>
              <a:t>Upraviť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C09C3B-CEC0-4981-AB76-D5C5E6B33731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dĺžni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Nadpis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 noProof="0"/>
              <a:t>Upraviť štýly predlohy textu</a:t>
            </a:r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sk-SK" noProof="0"/>
              <a:t>Upraviť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5" name="Zástupný symbol textu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 noProof="0"/>
              <a:t>Upraviť štýly predlohy textu</a:t>
            </a:r>
          </a:p>
        </p:txBody>
      </p:sp>
      <p:sp>
        <p:nvSpPr>
          <p:cNvPr id="6" name="Zástupný symbol obsahu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sk-SK" noProof="0"/>
              <a:t>Upraviť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CC94C2-8A37-48B3-9074-22AD30491673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9" name="Zástupný symbol čísla snímk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ba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060C74-660A-48EB-9029-10AAD351CF03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5" name="Zástupný symbol čísla snímk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  <p:sp>
        <p:nvSpPr>
          <p:cNvPr id="7" name="Obdĺžni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Nadpis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73AE67-2D91-4A58-BE4F-29D1E4B3635D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4" name="Zástupný symbol čísla snímk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ĺžni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sk-SK" noProof="0"/>
              <a:t>Upraviť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textu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 noProof="0"/>
              <a:t>Upraviť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F279F8B-B18C-48F0-99F6-420F482F7E00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sk-SK" noProof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obrázok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sk-SK" noProof="0"/>
              <a:t>Kliknutím na ikonu pridáte obrázok</a:t>
            </a:r>
          </a:p>
        </p:txBody>
      </p:sp>
      <p:sp>
        <p:nvSpPr>
          <p:cNvPr id="4" name="Zástupný symbol textu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 noProof="0"/>
              <a:t>Upraviť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A1EA30-34FB-47DA-A025-B1E4F8293332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nadpisu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sk-SK" noProof="0"/>
              <a:t>Upraviť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963F36F4-73E0-4338-ACE3-E79047B5E8D6}" type="datetime1">
              <a:rPr lang="sk-SK" noProof="0" smtClean="0"/>
              <a:t>26. 5. 2024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sk-SK" noProof="0" smtClean="0"/>
              <a:pPr/>
              <a:t>‹#›</a:t>
            </a:fld>
            <a:endParaRPr lang="sk-SK" noProof="0"/>
          </a:p>
        </p:txBody>
      </p:sp>
      <p:sp>
        <p:nvSpPr>
          <p:cNvPr id="9" name="Obdĺžni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Obdĺžni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Obdĺžni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ĺžnik: zahnutý roh 3">
            <a:extLst>
              <a:ext uri="{FF2B5EF4-FFF2-40B4-BE49-F238E27FC236}">
                <a16:creationId xmlns:a16="http://schemas.microsoft.com/office/drawing/2014/main" id="{957290B8-51D6-85E4-7124-18E57C7AC529}"/>
              </a:ext>
            </a:extLst>
          </p:cNvPr>
          <p:cNvSpPr/>
          <p:nvPr/>
        </p:nvSpPr>
        <p:spPr>
          <a:xfrm>
            <a:off x="701040" y="3952239"/>
            <a:ext cx="2418080" cy="1038290"/>
          </a:xfrm>
          <a:prstGeom prst="foldedCorne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9AD4DBF-9561-0E93-78D7-98620ABA6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3310063"/>
            <a:ext cx="11029615" cy="1497507"/>
          </a:xfrm>
        </p:spPr>
        <p:txBody>
          <a:bodyPr/>
          <a:lstStyle/>
          <a:p>
            <a:r>
              <a:rPr lang="sk-SK" dirty="0">
                <a:solidFill>
                  <a:schemeClr val="bg1"/>
                </a:solidFill>
              </a:rPr>
              <a:t>5G Sieť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1589871-E36E-46B5-1261-A5FB8528EF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8555" y="5203890"/>
            <a:ext cx="11029615" cy="1038290"/>
          </a:xfrm>
        </p:spPr>
        <p:txBody>
          <a:bodyPr/>
          <a:lstStyle/>
          <a:p>
            <a:r>
              <a:rPr lang="sk-SK" dirty="0"/>
              <a:t>Martin </a:t>
            </a:r>
            <a:r>
              <a:rPr lang="sk-SK" dirty="0" err="1"/>
              <a:t>miklec</a:t>
            </a:r>
            <a:endParaRPr lang="sk-SK" dirty="0"/>
          </a:p>
          <a:p>
            <a:r>
              <a:rPr lang="sk-SK" dirty="0" err="1"/>
              <a:t>SpŠE</a:t>
            </a:r>
            <a:r>
              <a:rPr lang="sk-SK" dirty="0"/>
              <a:t> </a:t>
            </a:r>
            <a:r>
              <a:rPr lang="sk-SK" dirty="0" err="1"/>
              <a:t>hálová</a:t>
            </a:r>
            <a:r>
              <a:rPr lang="sk-SK" dirty="0"/>
              <a:t> 16</a:t>
            </a:r>
          </a:p>
        </p:txBody>
      </p:sp>
    </p:spTree>
    <p:extLst>
      <p:ext uri="{BB962C8B-B14F-4D97-AF65-F5344CB8AC3E}">
        <p14:creationId xmlns:p14="http://schemas.microsoft.com/office/powerpoint/2010/main" val="4107779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ĺžnik: odstrihnutý jeden roh 8">
            <a:extLst>
              <a:ext uri="{FF2B5EF4-FFF2-40B4-BE49-F238E27FC236}">
                <a16:creationId xmlns:a16="http://schemas.microsoft.com/office/drawing/2014/main" id="{7A66EF35-33C5-8246-BA00-B3AEA8B05C0E}"/>
              </a:ext>
            </a:extLst>
          </p:cNvPr>
          <p:cNvSpPr/>
          <p:nvPr/>
        </p:nvSpPr>
        <p:spPr>
          <a:xfrm flipH="1">
            <a:off x="373838" y="2372811"/>
            <a:ext cx="3600000" cy="3600000"/>
          </a:xfrm>
          <a:prstGeom prst="snip1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FB5F121-A174-4798-1C50-9F20E774E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Záver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9A888A0-F3D7-5AC2-8D7D-FC7E729C8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838" y="2372811"/>
            <a:ext cx="3600000" cy="3600000"/>
          </a:xfrm>
          <a:noFill/>
        </p:spPr>
        <p:txBody>
          <a:bodyPr>
            <a:normAutofit/>
          </a:bodyPr>
          <a:lstStyle/>
          <a:p>
            <a:r>
              <a:rPr lang="sk-SK" sz="2500" dirty="0">
                <a:solidFill>
                  <a:schemeClr val="bg1"/>
                </a:solidFill>
              </a:rPr>
              <a:t>Zhrnutie</a:t>
            </a:r>
            <a:br>
              <a:rPr lang="sk-SK" sz="2500" dirty="0">
                <a:solidFill>
                  <a:schemeClr val="bg1"/>
                </a:solidFill>
              </a:rPr>
            </a:b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Technológia</a:t>
            </a: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Výhody</a:t>
            </a: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Predošlé verzie</a:t>
            </a: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- 5G na Slovensku</a:t>
            </a:r>
          </a:p>
        </p:txBody>
      </p:sp>
      <p:sp>
        <p:nvSpPr>
          <p:cNvPr id="10" name="Obdĺžnik: odstrihnutý jeden roh 9">
            <a:extLst>
              <a:ext uri="{FF2B5EF4-FFF2-40B4-BE49-F238E27FC236}">
                <a16:creationId xmlns:a16="http://schemas.microsoft.com/office/drawing/2014/main" id="{5A49A6B0-CEEF-7EFE-904E-2A8FF6C3D474}"/>
              </a:ext>
            </a:extLst>
          </p:cNvPr>
          <p:cNvSpPr/>
          <p:nvPr/>
        </p:nvSpPr>
        <p:spPr>
          <a:xfrm>
            <a:off x="8218162" y="2372811"/>
            <a:ext cx="3600000" cy="3600000"/>
          </a:xfrm>
          <a:prstGeom prst="snip1Rect">
            <a:avLst/>
          </a:prstGeom>
          <a:solidFill>
            <a:srgbClr val="969FA7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1" name="Obdĺžnik 10">
            <a:extLst>
              <a:ext uri="{FF2B5EF4-FFF2-40B4-BE49-F238E27FC236}">
                <a16:creationId xmlns:a16="http://schemas.microsoft.com/office/drawing/2014/main" id="{75775B38-92D0-E93C-7EA0-4ABFF9D17E89}"/>
              </a:ext>
            </a:extLst>
          </p:cNvPr>
          <p:cNvSpPr/>
          <p:nvPr/>
        </p:nvSpPr>
        <p:spPr>
          <a:xfrm>
            <a:off x="4332654" y="2372811"/>
            <a:ext cx="3600000" cy="3600000"/>
          </a:xfrm>
          <a:prstGeom prst="rect">
            <a:avLst/>
          </a:prstGeom>
          <a:solidFill>
            <a:srgbClr val="4590B8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2" name="Zástupný objekt pre obsah 2">
            <a:extLst>
              <a:ext uri="{FF2B5EF4-FFF2-40B4-BE49-F238E27FC236}">
                <a16:creationId xmlns:a16="http://schemas.microsoft.com/office/drawing/2014/main" id="{7D07A869-9F5A-82C2-79A6-2E9AAB32E458}"/>
              </a:ext>
            </a:extLst>
          </p:cNvPr>
          <p:cNvSpPr txBox="1">
            <a:spLocks/>
          </p:cNvSpPr>
          <p:nvPr/>
        </p:nvSpPr>
        <p:spPr>
          <a:xfrm>
            <a:off x="4332654" y="2372811"/>
            <a:ext cx="3600000" cy="36000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2500" dirty="0">
                <a:solidFill>
                  <a:schemeClr val="bg1"/>
                </a:solidFill>
              </a:rPr>
              <a:t>Výzvy</a:t>
            </a:r>
            <a:br>
              <a:rPr lang="sk-SK" sz="2500" dirty="0">
                <a:solidFill>
                  <a:schemeClr val="bg1"/>
                </a:solidFill>
              </a:rPr>
            </a:b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Ekonomické </a:t>
            </a: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Bezpečnostné</a:t>
            </a: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Technické</a:t>
            </a: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Infraštruktúrne</a:t>
            </a:r>
          </a:p>
        </p:txBody>
      </p:sp>
      <p:sp>
        <p:nvSpPr>
          <p:cNvPr id="13" name="Zástupný objekt pre obsah 2">
            <a:extLst>
              <a:ext uri="{FF2B5EF4-FFF2-40B4-BE49-F238E27FC236}">
                <a16:creationId xmlns:a16="http://schemas.microsoft.com/office/drawing/2014/main" id="{432EB385-AB5D-6263-748B-C82EBD918398}"/>
              </a:ext>
            </a:extLst>
          </p:cNvPr>
          <p:cNvSpPr txBox="1">
            <a:spLocks/>
          </p:cNvSpPr>
          <p:nvPr/>
        </p:nvSpPr>
        <p:spPr>
          <a:xfrm>
            <a:off x="8218162" y="2372811"/>
            <a:ext cx="3600000" cy="36000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2500" dirty="0">
                <a:solidFill>
                  <a:schemeClr val="bg1"/>
                </a:solidFill>
              </a:rPr>
              <a:t>Budúcnosť</a:t>
            </a:r>
            <a:br>
              <a:rPr lang="sk-SK" sz="2500" dirty="0">
                <a:solidFill>
                  <a:schemeClr val="bg1"/>
                </a:solidFill>
              </a:rPr>
            </a:b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IoT</a:t>
            </a: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Virtuálna realita</a:t>
            </a: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Autonómne vozidlá</a:t>
            </a:r>
            <a:br>
              <a:rPr lang="sk-SK" sz="2500" dirty="0">
                <a:solidFill>
                  <a:schemeClr val="bg1"/>
                </a:solidFill>
              </a:rPr>
            </a:br>
            <a:r>
              <a:rPr lang="sk-SK" sz="2500" dirty="0">
                <a:solidFill>
                  <a:schemeClr val="bg1"/>
                </a:solidFill>
              </a:rPr>
              <a:t>- </a:t>
            </a:r>
            <a:r>
              <a:rPr lang="sk-SK" sz="2500" dirty="0" err="1">
                <a:solidFill>
                  <a:schemeClr val="bg1"/>
                </a:solidFill>
              </a:rPr>
              <a:t>Infra</a:t>
            </a:r>
            <a:endParaRPr lang="sk-SK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147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5G-Technologie: Alles, was es zu wissen gilt">
            <a:extLst>
              <a:ext uri="{FF2B5EF4-FFF2-40B4-BE49-F238E27FC236}">
                <a16:creationId xmlns:a16="http://schemas.microsoft.com/office/drawing/2014/main" id="{5CAD5020-3FC7-5F2A-B8C5-FF0A6E49D88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bdĺžnik 3">
            <a:extLst>
              <a:ext uri="{FF2B5EF4-FFF2-40B4-BE49-F238E27FC236}">
                <a16:creationId xmlns:a16="http://schemas.microsoft.com/office/drawing/2014/main" id="{B3BABD09-FCCC-754E-313E-77CA7247E9F5}"/>
              </a:ext>
            </a:extLst>
          </p:cNvPr>
          <p:cNvSpPr/>
          <p:nvPr/>
        </p:nvSpPr>
        <p:spPr>
          <a:xfrm>
            <a:off x="696000" y="960025"/>
            <a:ext cx="10800000" cy="108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0F113B0-C010-A2A4-9883-B1FDF8A1C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64" y="1126050"/>
            <a:ext cx="10435296" cy="716147"/>
          </a:xfrm>
        </p:spPr>
        <p:txBody>
          <a:bodyPr>
            <a:normAutofit/>
          </a:bodyPr>
          <a:lstStyle/>
          <a:p>
            <a:pPr algn="ctr"/>
            <a:r>
              <a:rPr lang="sk-SK" sz="3500" b="1" dirty="0"/>
              <a:t>Ďakujem za pozornosť!</a:t>
            </a:r>
          </a:p>
        </p:txBody>
      </p:sp>
      <p:sp>
        <p:nvSpPr>
          <p:cNvPr id="5" name="Obdĺžnik 4">
            <a:extLst>
              <a:ext uri="{FF2B5EF4-FFF2-40B4-BE49-F238E27FC236}">
                <a16:creationId xmlns:a16="http://schemas.microsoft.com/office/drawing/2014/main" id="{F3088E56-0899-B53B-3C9F-493355F4E19D}"/>
              </a:ext>
            </a:extLst>
          </p:cNvPr>
          <p:cNvSpPr/>
          <p:nvPr/>
        </p:nvSpPr>
        <p:spPr>
          <a:xfrm>
            <a:off x="696000" y="792172"/>
            <a:ext cx="3240000" cy="9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6" name="Obdĺžnik 5">
            <a:extLst>
              <a:ext uri="{FF2B5EF4-FFF2-40B4-BE49-F238E27FC236}">
                <a16:creationId xmlns:a16="http://schemas.microsoft.com/office/drawing/2014/main" id="{5F18FA96-1ED6-DE70-9C23-342E375182DF}"/>
              </a:ext>
            </a:extLst>
          </p:cNvPr>
          <p:cNvSpPr/>
          <p:nvPr/>
        </p:nvSpPr>
        <p:spPr>
          <a:xfrm>
            <a:off x="4476000" y="792172"/>
            <a:ext cx="3240000" cy="90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7" name="Obdĺžnik 6">
            <a:extLst>
              <a:ext uri="{FF2B5EF4-FFF2-40B4-BE49-F238E27FC236}">
                <a16:creationId xmlns:a16="http://schemas.microsoft.com/office/drawing/2014/main" id="{E698FE54-1F4A-D253-7910-14B6572B87A3}"/>
              </a:ext>
            </a:extLst>
          </p:cNvPr>
          <p:cNvSpPr/>
          <p:nvPr/>
        </p:nvSpPr>
        <p:spPr>
          <a:xfrm>
            <a:off x="8256000" y="792172"/>
            <a:ext cx="3240000" cy="9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" name="Pravouhlý trojuholník 7">
            <a:extLst>
              <a:ext uri="{FF2B5EF4-FFF2-40B4-BE49-F238E27FC236}">
                <a16:creationId xmlns:a16="http://schemas.microsoft.com/office/drawing/2014/main" id="{10349A59-CBAC-6727-483C-8EE134813A9D}"/>
              </a:ext>
            </a:extLst>
          </p:cNvPr>
          <p:cNvSpPr/>
          <p:nvPr/>
        </p:nvSpPr>
        <p:spPr>
          <a:xfrm rot="16200000">
            <a:off x="10581600" y="1125625"/>
            <a:ext cx="914400" cy="914400"/>
          </a:xfrm>
          <a:prstGeom prst="rtTriangl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9" name="Pravouhlý trojuholník 8">
            <a:extLst>
              <a:ext uri="{FF2B5EF4-FFF2-40B4-BE49-F238E27FC236}">
                <a16:creationId xmlns:a16="http://schemas.microsoft.com/office/drawing/2014/main" id="{13D2CD55-1330-01B7-A762-727524B75F4B}"/>
              </a:ext>
            </a:extLst>
          </p:cNvPr>
          <p:cNvSpPr/>
          <p:nvPr/>
        </p:nvSpPr>
        <p:spPr>
          <a:xfrm rot="5400000">
            <a:off x="715344" y="960025"/>
            <a:ext cx="914400" cy="914400"/>
          </a:xfrm>
          <a:prstGeom prst="rtTriangle">
            <a:avLst/>
          </a:prstGeom>
          <a:solidFill>
            <a:srgbClr val="6C7781">
              <a:alpha val="3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950755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Obdĺžnik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pic>
        <p:nvPicPr>
          <p:cNvPr id="2052" name="Picture 4" descr="Galaxy Background Images – Browse 1,249,716 Stock Photos, Vectors, and  Video | Adobe Stock">
            <a:extLst>
              <a:ext uri="{FF2B5EF4-FFF2-40B4-BE49-F238E27FC236}">
                <a16:creationId xmlns:a16="http://schemas.microsoft.com/office/drawing/2014/main" id="{E43FF2F4-1FA2-D4D3-50D9-2BF816C18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933"/>
            <a:ext cx="12192000" cy="6877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Skupina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Obdĺžnik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sk-SK"/>
            </a:p>
          </p:txBody>
        </p:sp>
        <p:sp>
          <p:nvSpPr>
            <p:cNvPr id="17" name="Obdĺžnik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sk-SK"/>
            </a:p>
          </p:txBody>
        </p:sp>
        <p:sp>
          <p:nvSpPr>
            <p:cNvPr id="18" name="Obdĺžnik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sk-SK"/>
            </a:p>
          </p:txBody>
        </p:sp>
      </p:grpSp>
      <p:sp>
        <p:nvSpPr>
          <p:cNvPr id="2" name="Nadpis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199" y="781930"/>
            <a:ext cx="7213600" cy="1121871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sk-SK" sz="3500" b="1" dirty="0"/>
              <a:t>Obsah prezentácie</a:t>
            </a:r>
          </a:p>
        </p:txBody>
      </p:sp>
      <p:graphicFrame>
        <p:nvGraphicFramePr>
          <p:cNvPr id="6" name="Zástupný symbol obsahu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9087208"/>
              </p:ext>
            </p:extLst>
          </p:nvPr>
        </p:nvGraphicFramePr>
        <p:xfrm>
          <a:off x="719570" y="1810139"/>
          <a:ext cx="7078229" cy="4348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Šípka: plochá 4">
            <a:extLst>
              <a:ext uri="{FF2B5EF4-FFF2-40B4-BE49-F238E27FC236}">
                <a16:creationId xmlns:a16="http://schemas.microsoft.com/office/drawing/2014/main" id="{0020265F-4174-2BDC-310B-8D7FEBFEBFC8}"/>
              </a:ext>
            </a:extLst>
          </p:cNvPr>
          <p:cNvSpPr/>
          <p:nvPr/>
        </p:nvSpPr>
        <p:spPr>
          <a:xfrm>
            <a:off x="894571" y="2034256"/>
            <a:ext cx="360000" cy="360000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chemeClr val="tx1"/>
              </a:solidFill>
            </a:endParaRPr>
          </a:p>
        </p:txBody>
      </p:sp>
      <p:sp>
        <p:nvSpPr>
          <p:cNvPr id="7" name="Šípka: plochá 6">
            <a:extLst>
              <a:ext uri="{FF2B5EF4-FFF2-40B4-BE49-F238E27FC236}">
                <a16:creationId xmlns:a16="http://schemas.microsoft.com/office/drawing/2014/main" id="{6E23C1F0-E0B1-7AD0-43A2-595C7BE74656}"/>
              </a:ext>
            </a:extLst>
          </p:cNvPr>
          <p:cNvSpPr/>
          <p:nvPr/>
        </p:nvSpPr>
        <p:spPr>
          <a:xfrm>
            <a:off x="1254571" y="2616462"/>
            <a:ext cx="360000" cy="360000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chemeClr val="tx1"/>
              </a:solidFill>
            </a:endParaRPr>
          </a:p>
        </p:txBody>
      </p:sp>
      <p:sp>
        <p:nvSpPr>
          <p:cNvPr id="8" name="Šípka: plochá 7">
            <a:extLst>
              <a:ext uri="{FF2B5EF4-FFF2-40B4-BE49-F238E27FC236}">
                <a16:creationId xmlns:a16="http://schemas.microsoft.com/office/drawing/2014/main" id="{75E4EA38-604E-D09A-1A25-24E730A4C9B4}"/>
              </a:ext>
            </a:extLst>
          </p:cNvPr>
          <p:cNvSpPr/>
          <p:nvPr/>
        </p:nvSpPr>
        <p:spPr>
          <a:xfrm>
            <a:off x="1461241" y="3203926"/>
            <a:ext cx="360000" cy="360000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chemeClr val="tx1"/>
              </a:solidFill>
            </a:endParaRPr>
          </a:p>
        </p:txBody>
      </p:sp>
      <p:sp>
        <p:nvSpPr>
          <p:cNvPr id="9" name="Šípka: plochá 8">
            <a:extLst>
              <a:ext uri="{FF2B5EF4-FFF2-40B4-BE49-F238E27FC236}">
                <a16:creationId xmlns:a16="http://schemas.microsoft.com/office/drawing/2014/main" id="{7BA1F286-34DE-A297-8DA1-76AB38DECE46}"/>
              </a:ext>
            </a:extLst>
          </p:cNvPr>
          <p:cNvSpPr/>
          <p:nvPr/>
        </p:nvSpPr>
        <p:spPr>
          <a:xfrm>
            <a:off x="1254571" y="4981187"/>
            <a:ext cx="360000" cy="360000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>
              <a:solidFill>
                <a:schemeClr val="tx1"/>
              </a:solidFill>
            </a:endParaRPr>
          </a:p>
        </p:txBody>
      </p:sp>
      <p:sp>
        <p:nvSpPr>
          <p:cNvPr id="10" name="Šípka: plochá 9">
            <a:extLst>
              <a:ext uri="{FF2B5EF4-FFF2-40B4-BE49-F238E27FC236}">
                <a16:creationId xmlns:a16="http://schemas.microsoft.com/office/drawing/2014/main" id="{163318DF-66DA-8082-939E-9B8EBD8D52B2}"/>
              </a:ext>
            </a:extLst>
          </p:cNvPr>
          <p:cNvSpPr/>
          <p:nvPr/>
        </p:nvSpPr>
        <p:spPr>
          <a:xfrm>
            <a:off x="1448942" y="4404416"/>
            <a:ext cx="360000" cy="360000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chemeClr val="tx1"/>
              </a:solidFill>
            </a:endParaRPr>
          </a:p>
        </p:txBody>
      </p:sp>
      <p:sp>
        <p:nvSpPr>
          <p:cNvPr id="11" name="Šípka: plochá 10">
            <a:extLst>
              <a:ext uri="{FF2B5EF4-FFF2-40B4-BE49-F238E27FC236}">
                <a16:creationId xmlns:a16="http://schemas.microsoft.com/office/drawing/2014/main" id="{9670F4B3-2B7C-1A77-B9D8-8823AC1A7ECF}"/>
              </a:ext>
            </a:extLst>
          </p:cNvPr>
          <p:cNvSpPr/>
          <p:nvPr/>
        </p:nvSpPr>
        <p:spPr>
          <a:xfrm>
            <a:off x="1522201" y="3804171"/>
            <a:ext cx="360000" cy="360000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chemeClr val="tx1"/>
              </a:solidFill>
            </a:endParaRPr>
          </a:p>
        </p:txBody>
      </p:sp>
      <p:sp>
        <p:nvSpPr>
          <p:cNvPr id="3" name="Šípka: plochá 2">
            <a:extLst>
              <a:ext uri="{FF2B5EF4-FFF2-40B4-BE49-F238E27FC236}">
                <a16:creationId xmlns:a16="http://schemas.microsoft.com/office/drawing/2014/main" id="{5F34AED1-EC9E-5311-B53E-D0920A6F7EC9}"/>
              </a:ext>
            </a:extLst>
          </p:cNvPr>
          <p:cNvSpPr/>
          <p:nvPr/>
        </p:nvSpPr>
        <p:spPr>
          <a:xfrm>
            <a:off x="894571" y="5580692"/>
            <a:ext cx="360000" cy="360000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8C044C5-9664-4E53-FEB9-10F25B0F6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sz="3000" b="1" dirty="0"/>
              <a:t>Ciele práce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8093BAA-1461-D523-9989-682F97ECF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39856"/>
            <a:ext cx="11029615" cy="3678303"/>
          </a:xfrm>
        </p:spPr>
        <p:txBody>
          <a:bodyPr>
            <a:normAutofit/>
          </a:bodyPr>
          <a:lstStyle/>
          <a:p>
            <a:r>
              <a:rPr lang="sk-SK" sz="2500" dirty="0">
                <a:solidFill>
                  <a:schemeClr val="bg1"/>
                </a:solidFill>
              </a:rPr>
              <a:t>1. Vzbudiť záujem o tému</a:t>
            </a:r>
          </a:p>
          <a:p>
            <a:r>
              <a:rPr lang="sk-SK" sz="2500" dirty="0">
                <a:solidFill>
                  <a:schemeClr val="bg1"/>
                </a:solidFill>
              </a:rPr>
              <a:t>2. Podať relevantné informácie</a:t>
            </a:r>
          </a:p>
          <a:p>
            <a:r>
              <a:rPr lang="sk-SK" sz="2500" dirty="0">
                <a:solidFill>
                  <a:schemeClr val="bg1"/>
                </a:solidFill>
              </a:rPr>
              <a:t>3. Poznamenať rozdiely medzi predošlými generáciami</a:t>
            </a:r>
          </a:p>
          <a:p>
            <a:r>
              <a:rPr lang="sk-SK" sz="2500" dirty="0">
                <a:solidFill>
                  <a:schemeClr val="bg1"/>
                </a:solidFill>
              </a:rPr>
              <a:t>4. Zamerať sa na vývoj globálne a lokálne</a:t>
            </a:r>
          </a:p>
        </p:txBody>
      </p:sp>
    </p:spTree>
    <p:extLst>
      <p:ext uri="{BB962C8B-B14F-4D97-AF65-F5344CB8AC3E}">
        <p14:creationId xmlns:p14="http://schemas.microsoft.com/office/powerpoint/2010/main" val="3126489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ĺžnik: odstrihnuté protiľahlé rohy 3">
            <a:extLst>
              <a:ext uri="{FF2B5EF4-FFF2-40B4-BE49-F238E27FC236}">
                <a16:creationId xmlns:a16="http://schemas.microsoft.com/office/drawing/2014/main" id="{F0C79138-7E8C-1E84-FA8F-81BD15658CBE}"/>
              </a:ext>
            </a:extLst>
          </p:cNvPr>
          <p:cNvSpPr/>
          <p:nvPr/>
        </p:nvSpPr>
        <p:spPr>
          <a:xfrm>
            <a:off x="581192" y="2514600"/>
            <a:ext cx="5400000" cy="3600000"/>
          </a:xfrm>
          <a:prstGeom prst="snip2DiagRect">
            <a:avLst/>
          </a:prstGeom>
          <a:solidFill>
            <a:schemeClr val="accent1">
              <a:alpha val="45000"/>
            </a:schemeClr>
          </a:solidFill>
          <a:ln>
            <a:solidFill>
              <a:schemeClr val="bg1">
                <a:alpha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48ADD725-3F72-AE81-BF7C-19DDFF218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sz="3500" b="1" dirty="0"/>
              <a:t>Produkt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1ACDF51-0305-3DF0-BF51-385ED0F87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k-SK" sz="2500" dirty="0">
                <a:solidFill>
                  <a:schemeClr val="bg1"/>
                </a:solidFill>
              </a:rPr>
              <a:t>Učebný materiál</a:t>
            </a:r>
          </a:p>
          <a:p>
            <a:r>
              <a:rPr lang="sk-SK" sz="2500" dirty="0">
                <a:solidFill>
                  <a:schemeClr val="bg1"/>
                </a:solidFill>
              </a:rPr>
              <a:t>Forma produktu prezentácia</a:t>
            </a:r>
          </a:p>
          <a:p>
            <a:r>
              <a:rPr lang="sk-SK" sz="2500" dirty="0">
                <a:solidFill>
                  <a:schemeClr val="bg1"/>
                </a:solidFill>
              </a:rPr>
              <a:t>Obsah</a:t>
            </a:r>
          </a:p>
          <a:p>
            <a:r>
              <a:rPr lang="sk-SK" sz="2500" dirty="0">
                <a:solidFill>
                  <a:schemeClr val="bg1"/>
                </a:solidFill>
              </a:rPr>
              <a:t>Grafika</a:t>
            </a:r>
          </a:p>
          <a:p>
            <a:r>
              <a:rPr lang="sk-SK" sz="2500" dirty="0">
                <a:solidFill>
                  <a:schemeClr val="bg1"/>
                </a:solidFill>
              </a:rPr>
              <a:t>Informovať, Obohatiť, Inšpirovať</a:t>
            </a:r>
          </a:p>
        </p:txBody>
      </p:sp>
      <p:sp>
        <p:nvSpPr>
          <p:cNvPr id="5" name="Obdĺžnik: zaoblené horné rohy 4">
            <a:extLst>
              <a:ext uri="{FF2B5EF4-FFF2-40B4-BE49-F238E27FC236}">
                <a16:creationId xmlns:a16="http://schemas.microsoft.com/office/drawing/2014/main" id="{D3E144F7-AC43-BA07-E510-16EF9639466B}"/>
              </a:ext>
            </a:extLst>
          </p:cNvPr>
          <p:cNvSpPr/>
          <p:nvPr/>
        </p:nvSpPr>
        <p:spPr>
          <a:xfrm>
            <a:off x="6304113" y="2514600"/>
            <a:ext cx="5400000" cy="3600000"/>
          </a:xfrm>
          <a:prstGeom prst="round2SameRect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709509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6AA796-A1A4-8A98-AEEE-DCF6D3D2C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Vlna 5">
            <a:extLst>
              <a:ext uri="{FF2B5EF4-FFF2-40B4-BE49-F238E27FC236}">
                <a16:creationId xmlns:a16="http://schemas.microsoft.com/office/drawing/2014/main" id="{CF05A8A4-5935-3290-2172-4AB256DF4E6F}"/>
              </a:ext>
            </a:extLst>
          </p:cNvPr>
          <p:cNvSpPr/>
          <p:nvPr/>
        </p:nvSpPr>
        <p:spPr>
          <a:xfrm>
            <a:off x="917898" y="2019793"/>
            <a:ext cx="5400000" cy="4320000"/>
          </a:xfrm>
          <a:prstGeom prst="wave">
            <a:avLst/>
          </a:prstGeom>
          <a:solidFill>
            <a:schemeClr val="accent1">
              <a:alpha val="80000"/>
            </a:schemeClr>
          </a:solidFill>
          <a:ln>
            <a:solidFill>
              <a:schemeClr val="bg1">
                <a:alpha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1C86E40-A85A-992A-D150-20B7F6D45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500" b="1" dirty="0"/>
              <a:t>Cieľová Skupina</a:t>
            </a:r>
            <a:endParaRPr lang="sk-SK" sz="3500" b="1" dirty="0"/>
          </a:p>
        </p:txBody>
      </p:sp>
      <p:sp>
        <p:nvSpPr>
          <p:cNvPr id="12" name="BlokTextu 11">
            <a:extLst>
              <a:ext uri="{FF2B5EF4-FFF2-40B4-BE49-F238E27FC236}">
                <a16:creationId xmlns:a16="http://schemas.microsoft.com/office/drawing/2014/main" id="{DE550995-2635-B364-1D54-CD87A6F4A138}"/>
              </a:ext>
            </a:extLst>
          </p:cNvPr>
          <p:cNvSpPr txBox="1"/>
          <p:nvPr/>
        </p:nvSpPr>
        <p:spPr>
          <a:xfrm>
            <a:off x="1148080" y="2796000"/>
            <a:ext cx="2815258" cy="2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3000" dirty="0">
                <a:solidFill>
                  <a:schemeClr val="bg1"/>
                </a:solidFill>
              </a:rPr>
              <a:t>Začiatočníci</a:t>
            </a:r>
          </a:p>
          <a:p>
            <a:r>
              <a:rPr lang="sk-SK" sz="2500" dirty="0">
                <a:solidFill>
                  <a:schemeClr val="bg1"/>
                </a:solidFill>
              </a:rPr>
              <a:t>Mládež</a:t>
            </a:r>
          </a:p>
          <a:p>
            <a:r>
              <a:rPr lang="sk-SK" sz="2500" dirty="0">
                <a:solidFill>
                  <a:schemeClr val="bg1"/>
                </a:solidFill>
              </a:rPr>
              <a:t>Základné informácie</a:t>
            </a:r>
          </a:p>
          <a:p>
            <a:r>
              <a:rPr lang="sk-SK" sz="2500" dirty="0">
                <a:solidFill>
                  <a:schemeClr val="bg1"/>
                </a:solidFill>
              </a:rPr>
              <a:t>Jednoduchý výklad</a:t>
            </a:r>
          </a:p>
          <a:p>
            <a:r>
              <a:rPr lang="sk-SK" sz="2500" dirty="0">
                <a:solidFill>
                  <a:schemeClr val="bg1"/>
                </a:solidFill>
              </a:rPr>
              <a:t>Ilustračné obrázky</a:t>
            </a:r>
          </a:p>
          <a:p>
            <a:endParaRPr lang="sk-SK" sz="2500" dirty="0">
              <a:solidFill>
                <a:schemeClr val="bg1"/>
              </a:solidFill>
            </a:endParaRPr>
          </a:p>
        </p:txBody>
      </p:sp>
      <p:cxnSp>
        <p:nvCxnSpPr>
          <p:cNvPr id="14" name="Rovná spojnica 13">
            <a:extLst>
              <a:ext uri="{FF2B5EF4-FFF2-40B4-BE49-F238E27FC236}">
                <a16:creationId xmlns:a16="http://schemas.microsoft.com/office/drawing/2014/main" id="{8F872156-CB50-1B5D-A9DA-15146320A11B}"/>
              </a:ext>
            </a:extLst>
          </p:cNvPr>
          <p:cNvCxnSpPr>
            <a:cxnSpLocks/>
          </p:cNvCxnSpPr>
          <p:nvPr/>
        </p:nvCxnSpPr>
        <p:spPr>
          <a:xfrm>
            <a:off x="741680" y="2940992"/>
            <a:ext cx="0" cy="2187616"/>
          </a:xfrm>
          <a:prstGeom prst="line">
            <a:avLst/>
          </a:prstGeom>
          <a:ln w="57150"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245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8ADD725-3F72-AE81-BF7C-19DDFF218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sz="3500" b="1" dirty="0"/>
              <a:t>Úvod do 5g sieti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1ACDF51-0305-3DF0-BF51-385ED0F87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k-SK" sz="25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je 5. generácia technológií mobilnej komunikácie</a:t>
            </a:r>
          </a:p>
          <a:p>
            <a:r>
              <a:rPr lang="sk-SK" sz="25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spustená v roku 2019</a:t>
            </a:r>
            <a:endParaRPr lang="sk-SK" sz="2500" dirty="0">
              <a:solidFill>
                <a:schemeClr val="bg1"/>
              </a:solidFill>
            </a:endParaRPr>
          </a:p>
          <a:p>
            <a:r>
              <a:rPr lang="sk-SK" sz="2500" dirty="0">
                <a:solidFill>
                  <a:schemeClr val="bg1"/>
                </a:solidFill>
              </a:rPr>
              <a:t>bunkové siete, oblasť rozdelená na geografické oblasti</a:t>
            </a:r>
          </a:p>
          <a:p>
            <a:r>
              <a:rPr lang="sk-SK" sz="25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z</a:t>
            </a:r>
            <a:r>
              <a:rPr lang="sk-SK" sz="25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ariadenia schopné komunikovať v sieti 5G</a:t>
            </a:r>
          </a:p>
          <a:p>
            <a:r>
              <a:rPr lang="sk-SK" sz="2500" dirty="0">
                <a:solidFill>
                  <a:schemeClr val="bg1"/>
                </a:solidFill>
              </a:rPr>
              <a:t>technologické aplikácie a služby,  (IoT, UI,  VR)</a:t>
            </a:r>
          </a:p>
          <a:p>
            <a:endParaRPr lang="sk-SK" sz="2500" dirty="0">
              <a:solidFill>
                <a:schemeClr val="bg1"/>
              </a:solidFill>
            </a:endParaRPr>
          </a:p>
          <a:p>
            <a:endParaRPr lang="sk-SK" sz="2500" dirty="0"/>
          </a:p>
        </p:txBody>
      </p:sp>
    </p:spTree>
    <p:extLst>
      <p:ext uri="{BB962C8B-B14F-4D97-AF65-F5344CB8AC3E}">
        <p14:creationId xmlns:p14="http://schemas.microsoft.com/office/powerpoint/2010/main" val="3102374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8ADD725-3F72-AE81-BF7C-19DDFF218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sz="3500" b="1" dirty="0"/>
              <a:t>5g </a:t>
            </a:r>
            <a:r>
              <a:rPr lang="sk-SK" sz="3500" b="1" cap="none" dirty="0"/>
              <a:t>a</a:t>
            </a:r>
            <a:r>
              <a:rPr lang="sk-SK" sz="3500" b="1" dirty="0"/>
              <a:t> I</a:t>
            </a:r>
            <a:r>
              <a:rPr lang="sk-SK" sz="3500" b="1" cap="none" dirty="0"/>
              <a:t>o</a:t>
            </a:r>
            <a:r>
              <a:rPr lang="sk-SK" sz="3500" b="1" dirty="0"/>
              <a:t>T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1ACDF51-0305-3DF0-BF51-385ED0F87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k-SK" sz="2500" dirty="0">
                <a:solidFill>
                  <a:schemeClr val="bg1"/>
                </a:solidFill>
              </a:rPr>
              <a:t>Navrhnuté pre IoT</a:t>
            </a:r>
          </a:p>
          <a:p>
            <a:r>
              <a:rPr lang="sk-SK" sz="2500" dirty="0">
                <a:solidFill>
                  <a:schemeClr val="bg1"/>
                </a:solidFill>
              </a:rPr>
              <a:t>Široké spektrum aplikácií</a:t>
            </a:r>
          </a:p>
          <a:p>
            <a:r>
              <a:rPr lang="sk-SK" sz="2500" dirty="0">
                <a:solidFill>
                  <a:schemeClr val="bg1"/>
                </a:solidFill>
              </a:rPr>
              <a:t>Výhody 5G pre IoT</a:t>
            </a:r>
          </a:p>
          <a:p>
            <a:r>
              <a:rPr lang="sk-SK" sz="2500" dirty="0">
                <a:solidFill>
                  <a:schemeClr val="bg1"/>
                </a:solidFill>
              </a:rPr>
              <a:t>Rozšírené mobilné širokopásmové pripojenie</a:t>
            </a:r>
          </a:p>
        </p:txBody>
      </p:sp>
    </p:spTree>
    <p:extLst>
      <p:ext uri="{BB962C8B-B14F-4D97-AF65-F5344CB8AC3E}">
        <p14:creationId xmlns:p14="http://schemas.microsoft.com/office/powerpoint/2010/main" val="1671072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6000" t="-56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C4F5847-3423-AAF3-5873-249073E09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sz="3500" b="1" dirty="0"/>
              <a:t>5G sieť na Slovensku</a:t>
            </a:r>
          </a:p>
        </p:txBody>
      </p:sp>
      <p:graphicFrame>
        <p:nvGraphicFramePr>
          <p:cNvPr id="6" name="Zástupný objekt pre obsah 5">
            <a:extLst>
              <a:ext uri="{FF2B5EF4-FFF2-40B4-BE49-F238E27FC236}">
                <a16:creationId xmlns:a16="http://schemas.microsoft.com/office/drawing/2014/main" id="{2BC3AD7D-9ED6-7FF5-3B86-2614A8F38E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101276"/>
              </p:ext>
            </p:extLst>
          </p:nvPr>
        </p:nvGraphicFramePr>
        <p:xfrm>
          <a:off x="581192" y="3918858"/>
          <a:ext cx="11029950" cy="2479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1139179545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1931929856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3591219553"/>
                    </a:ext>
                  </a:extLst>
                </a:gridCol>
              </a:tblGrid>
              <a:tr h="490374">
                <a:tc>
                  <a:txBody>
                    <a:bodyPr/>
                    <a:lstStyle/>
                    <a:p>
                      <a:r>
                        <a:rPr lang="sk-SK" dirty="0"/>
                        <a:t>Operátor</a:t>
                      </a:r>
                    </a:p>
                  </a:txBody>
                  <a:tcPr>
                    <a:solidFill>
                      <a:schemeClr val="accent1"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dirty="0"/>
                        <a:t>Pokrytie</a:t>
                      </a:r>
                    </a:p>
                  </a:txBody>
                  <a:tcPr>
                    <a:solidFill>
                      <a:schemeClr val="accent1">
                        <a:alpha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dirty="0"/>
                        <a:t>Počet miest a obcí</a:t>
                      </a:r>
                    </a:p>
                  </a:txBody>
                  <a:tcPr>
                    <a:solidFill>
                      <a:schemeClr val="accent1">
                        <a:alpha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634966"/>
                  </a:ext>
                </a:extLst>
              </a:tr>
              <a:tr h="497184">
                <a:tc>
                  <a:txBody>
                    <a:bodyPr/>
                    <a:lstStyle/>
                    <a:p>
                      <a:r>
                        <a:rPr lang="sk-SK" dirty="0"/>
                        <a:t>4ka</a:t>
                      </a:r>
                    </a:p>
                  </a:txBody>
                  <a:tcPr>
                    <a:solidFill>
                      <a:schemeClr val="bg1">
                        <a:lumMod val="85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dirty="0"/>
                        <a:t>8%</a:t>
                      </a:r>
                    </a:p>
                  </a:txBody>
                  <a:tcPr>
                    <a:solidFill>
                      <a:schemeClr val="accent1">
                        <a:tint val="4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dirty="0"/>
                        <a:t>5</a:t>
                      </a:r>
                    </a:p>
                  </a:txBody>
                  <a:tcPr>
                    <a:solidFill>
                      <a:schemeClr val="accent1">
                        <a:tint val="4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627964"/>
                  </a:ext>
                </a:extLst>
              </a:tr>
              <a:tr h="497184">
                <a:tc>
                  <a:txBody>
                    <a:bodyPr/>
                    <a:lstStyle/>
                    <a:p>
                      <a:r>
                        <a:rPr lang="sk-SK" dirty="0"/>
                        <a:t>O2</a:t>
                      </a:r>
                    </a:p>
                  </a:txBody>
                  <a:tcPr>
                    <a:solidFill>
                      <a:schemeClr val="accent1">
                        <a:tint val="2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dirty="0"/>
                        <a:t>69,3%</a:t>
                      </a:r>
                    </a:p>
                  </a:txBody>
                  <a:tcPr>
                    <a:solidFill>
                      <a:schemeClr val="accent1">
                        <a:tint val="2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dirty="0"/>
                        <a:t>972</a:t>
                      </a:r>
                    </a:p>
                  </a:txBody>
                  <a:tcPr>
                    <a:solidFill>
                      <a:schemeClr val="accent1">
                        <a:tint val="20000"/>
                        <a:alpha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4992723"/>
                  </a:ext>
                </a:extLst>
              </a:tr>
              <a:tr h="497184">
                <a:tc>
                  <a:txBody>
                    <a:bodyPr/>
                    <a:lstStyle/>
                    <a:p>
                      <a:r>
                        <a:rPr lang="sk-SK" dirty="0"/>
                        <a:t>Orange</a:t>
                      </a:r>
                    </a:p>
                  </a:txBody>
                  <a:tcPr>
                    <a:solidFill>
                      <a:schemeClr val="accent1">
                        <a:tint val="4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dirty="0"/>
                        <a:t>65,6%</a:t>
                      </a:r>
                    </a:p>
                  </a:txBody>
                  <a:tcPr>
                    <a:solidFill>
                      <a:schemeClr val="accent1">
                        <a:tint val="4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dirty="0"/>
                        <a:t>596</a:t>
                      </a:r>
                    </a:p>
                  </a:txBody>
                  <a:tcPr>
                    <a:solidFill>
                      <a:schemeClr val="accent1">
                        <a:tint val="4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776368"/>
                  </a:ext>
                </a:extLst>
              </a:tr>
              <a:tr h="497184">
                <a:tc>
                  <a:txBody>
                    <a:bodyPr/>
                    <a:lstStyle/>
                    <a:p>
                      <a:r>
                        <a:rPr lang="sk-SK" dirty="0" err="1"/>
                        <a:t>T-mobile</a:t>
                      </a:r>
                      <a:endParaRPr lang="sk-SK" dirty="0"/>
                    </a:p>
                  </a:txBody>
                  <a:tcPr>
                    <a:solidFill>
                      <a:schemeClr val="accent1">
                        <a:tint val="2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dirty="0"/>
                        <a:t>52,1%</a:t>
                      </a:r>
                    </a:p>
                  </a:txBody>
                  <a:tcPr>
                    <a:solidFill>
                      <a:schemeClr val="accent1">
                        <a:tint val="2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dirty="0"/>
                        <a:t>547</a:t>
                      </a:r>
                    </a:p>
                  </a:txBody>
                  <a:tcPr>
                    <a:solidFill>
                      <a:schemeClr val="accent1">
                        <a:tint val="20000"/>
                        <a:alpha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115574"/>
                  </a:ext>
                </a:extLst>
              </a:tr>
            </a:tbl>
          </a:graphicData>
        </a:graphic>
      </p:graphicFrame>
      <p:sp>
        <p:nvSpPr>
          <p:cNvPr id="11" name="BlokTextu 10">
            <a:extLst>
              <a:ext uri="{FF2B5EF4-FFF2-40B4-BE49-F238E27FC236}">
                <a16:creationId xmlns:a16="http://schemas.microsoft.com/office/drawing/2014/main" id="{3B8EF356-7989-28C0-1757-B84B26F9A4F8}"/>
              </a:ext>
            </a:extLst>
          </p:cNvPr>
          <p:cNvSpPr txBox="1"/>
          <p:nvPr/>
        </p:nvSpPr>
        <p:spPr>
          <a:xfrm>
            <a:off x="581192" y="2312044"/>
            <a:ext cx="8561843" cy="1523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sk-SK" sz="2500" dirty="0">
                <a:solidFill>
                  <a:schemeClr val="bg1"/>
                </a:solidFill>
              </a:rPr>
              <a:t>Veľký potenciál rozmachu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sk-SK" sz="2500" dirty="0">
                <a:solidFill>
                  <a:schemeClr val="bg1"/>
                </a:solidFill>
              </a:rPr>
              <a:t>Záujem operátorov o najväčšie pokrytie</a:t>
            </a:r>
          </a:p>
          <a:p>
            <a:pPr marL="285750" indent="-285750"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</a:pPr>
            <a:r>
              <a:rPr lang="sk-SK" sz="2500" dirty="0">
                <a:solidFill>
                  <a:schemeClr val="bg1"/>
                </a:solidFill>
              </a:rPr>
              <a:t>Rapídny nárast počtu 5G vysielačov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466860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ĺžnik: odstrihnuté protiľahlé rohy 6">
            <a:extLst>
              <a:ext uri="{FF2B5EF4-FFF2-40B4-BE49-F238E27FC236}">
                <a16:creationId xmlns:a16="http://schemas.microsoft.com/office/drawing/2014/main" id="{DC5F3937-A874-335E-DC85-701274A4BB16}"/>
              </a:ext>
            </a:extLst>
          </p:cNvPr>
          <p:cNvSpPr/>
          <p:nvPr/>
        </p:nvSpPr>
        <p:spPr>
          <a:xfrm>
            <a:off x="474562" y="1828800"/>
            <a:ext cx="5301205" cy="4082523"/>
          </a:xfrm>
          <a:prstGeom prst="snip2DiagRect">
            <a:avLst/>
          </a:prstGeom>
          <a:ln>
            <a:solidFill>
              <a:schemeClr val="bg1">
                <a:alpha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1138F839-71E0-E75A-0BE3-9CF5A851E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562" y="1828800"/>
            <a:ext cx="5301205" cy="4082523"/>
          </a:xfrm>
          <a:ln>
            <a:noFill/>
          </a:ln>
        </p:spPr>
        <p:txBody>
          <a:bodyPr>
            <a:normAutofit/>
          </a:bodyPr>
          <a:lstStyle/>
          <a:p>
            <a:r>
              <a:rPr lang="sk-SK" sz="2500" dirty="0">
                <a:solidFill>
                  <a:schemeClr val="bg1"/>
                </a:solidFill>
              </a:rPr>
              <a:t>Odolnosť</a:t>
            </a:r>
          </a:p>
          <a:p>
            <a:r>
              <a:rPr lang="sk-SK" sz="2500" dirty="0">
                <a:solidFill>
                  <a:schemeClr val="bg1"/>
                </a:solidFill>
              </a:rPr>
              <a:t>Bezpečnosť komunikácie</a:t>
            </a:r>
          </a:p>
          <a:p>
            <a:r>
              <a:rPr lang="sk-SK" sz="2500" dirty="0">
                <a:solidFill>
                  <a:schemeClr val="bg1"/>
                </a:solidFill>
              </a:rPr>
              <a:t>Správa identít</a:t>
            </a:r>
          </a:p>
          <a:p>
            <a:r>
              <a:rPr lang="sk-SK" sz="2500" dirty="0">
                <a:solidFill>
                  <a:schemeClr val="bg1"/>
                </a:solidFill>
              </a:rPr>
              <a:t>Ochrana osobných údajov</a:t>
            </a:r>
          </a:p>
          <a:p>
            <a:r>
              <a:rPr lang="sk-SK" sz="2500" dirty="0">
                <a:solidFill>
                  <a:schemeClr val="bg1"/>
                </a:solidFill>
              </a:rPr>
              <a:t>Vzájomné overovanie a šifrovanie kľúčových rozhraní</a:t>
            </a:r>
          </a:p>
        </p:txBody>
      </p:sp>
    </p:spTree>
    <p:extLst>
      <p:ext uri="{BB962C8B-B14F-4D97-AF65-F5344CB8AC3E}">
        <p14:creationId xmlns:p14="http://schemas.microsoft.com/office/powerpoint/2010/main" val="1137905760"/>
      </p:ext>
    </p:extLst>
  </p:cSld>
  <p:clrMapOvr>
    <a:masterClrMapping/>
  </p:clrMapOvr>
</p:sld>
</file>

<file path=ppt/theme/theme1.xml><?xml version="1.0" encoding="utf-8"?>
<a:theme xmlns:a="http://schemas.openxmlformats.org/drawingml/2006/main" name="Delenec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9662_TF56390039_Win32" id="{250130F4-B4B3-4B6B-9C20-594E0D91CBA7}" vid="{7D800799-B3AB-4416-89A7-FD6843A833CC}"/>
    </a:ext>
  </a:extLst>
</a:theme>
</file>

<file path=ppt/theme/theme2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Technický návrh</Template>
  <TotalTime>6200</TotalTime>
  <Words>241</Words>
  <Application>Microsoft Office PowerPoint</Application>
  <PresentationFormat>Širokouhlá</PresentationFormat>
  <Paragraphs>69</Paragraphs>
  <Slides>11</Slides>
  <Notes>1</Notes>
  <HiddenSlides>0</HiddenSlides>
  <MMClips>0</MMClips>
  <ScaleCrop>false</ScaleCrop>
  <HeadingPairs>
    <vt:vector size="6" baseType="variant">
      <vt:variant>
        <vt:lpstr>Použité písma</vt:lpstr>
      </vt:variant>
      <vt:variant>
        <vt:i4>5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11</vt:i4>
      </vt:variant>
    </vt:vector>
  </HeadingPairs>
  <TitlesOfParts>
    <vt:vector size="17" baseType="lpstr">
      <vt:lpstr>Arial</vt:lpstr>
      <vt:lpstr>Calibri</vt:lpstr>
      <vt:lpstr>Gill Sans MT</vt:lpstr>
      <vt:lpstr>Wingdings</vt:lpstr>
      <vt:lpstr>Wingdings 2</vt:lpstr>
      <vt:lpstr>Delenec</vt:lpstr>
      <vt:lpstr>5G Sieť</vt:lpstr>
      <vt:lpstr>Obsah prezentácie</vt:lpstr>
      <vt:lpstr>Ciele práce</vt:lpstr>
      <vt:lpstr>Produkt</vt:lpstr>
      <vt:lpstr>Cieľová Skupina</vt:lpstr>
      <vt:lpstr>Úvod do 5g sieti</vt:lpstr>
      <vt:lpstr>5g a IoT</vt:lpstr>
      <vt:lpstr>5G sieť na Slovensku</vt:lpstr>
      <vt:lpstr>Prezentácia programu PowerPoint</vt:lpstr>
      <vt:lpstr>Záver</vt:lpstr>
      <vt:lpstr>Ďakujem za pozornosť!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5g sieť</dc:title>
  <dc:creator>štipec +++</dc:creator>
  <cp:lastModifiedBy>štipec 007</cp:lastModifiedBy>
  <cp:revision>32</cp:revision>
  <dcterms:created xsi:type="dcterms:W3CDTF">2024-02-18T09:25:19Z</dcterms:created>
  <dcterms:modified xsi:type="dcterms:W3CDTF">2024-05-26T19:56:50Z</dcterms:modified>
</cp:coreProperties>
</file>